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1" r:id="rId4"/>
    <p:sldId id="299" r:id="rId5"/>
    <p:sldId id="290" r:id="rId6"/>
    <p:sldId id="282" r:id="rId7"/>
    <p:sldId id="308" r:id="rId8"/>
    <p:sldId id="300" r:id="rId9"/>
    <p:sldId id="301" r:id="rId10"/>
    <p:sldId id="302" r:id="rId11"/>
    <p:sldId id="304" r:id="rId12"/>
    <p:sldId id="305" r:id="rId13"/>
    <p:sldId id="310" r:id="rId14"/>
    <p:sldId id="306" r:id="rId15"/>
    <p:sldId id="307" r:id="rId16"/>
    <p:sldId id="30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7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2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75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9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69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44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5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048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69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0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2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9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51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48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2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4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4F0119-F48D-4A05-8619-A4AAF06421C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163643-8FED-4AA8-A359-AA462C061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1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7.jpeg"/><Relationship Id="rId3" Type="http://schemas.microsoft.com/office/2007/relationships/hdphoto" Target="../media/hdphoto5.wdp"/><Relationship Id="rId7" Type="http://schemas.openxmlformats.org/officeDocument/2006/relationships/image" Target="../media/image42.jpeg"/><Relationship Id="rId12" Type="http://schemas.openxmlformats.org/officeDocument/2006/relationships/image" Target="../media/image4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microsoft.com/office/2007/relationships/hdphoto" Target="../media/hdphoto6.wdp"/><Relationship Id="rId10" Type="http://schemas.microsoft.com/office/2007/relationships/hdphoto" Target="../media/hdphoto7.wdp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="" xmlns:a16="http://schemas.microsoft.com/office/drawing/2014/main" id="{5E00DAF4-D75D-4FF7-BE71-0D53E81645C7}"/>
              </a:ext>
            </a:extLst>
          </p:cNvPr>
          <p:cNvSpPr/>
          <p:nvPr/>
        </p:nvSpPr>
        <p:spPr>
          <a:xfrm>
            <a:off x="1939850" y="2788674"/>
            <a:ext cx="8312298" cy="18099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2867F2-A7D4-45FF-B195-4D4684269E7D}"/>
              </a:ext>
            </a:extLst>
          </p:cNvPr>
          <p:cNvSpPr txBox="1"/>
          <p:nvPr/>
        </p:nvSpPr>
        <p:spPr>
          <a:xfrm>
            <a:off x="844435" y="5091222"/>
            <a:ext cx="4354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спикера: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Шапошникова Евгения Андреевна</a:t>
            </a:r>
            <a:endParaRPr lang="ru-RU" alt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9350B4-FF29-43DD-9EBB-43B4D321C7ED}"/>
              </a:ext>
            </a:extLst>
          </p:cNvPr>
          <p:cNvSpPr txBox="1"/>
          <p:nvPr/>
        </p:nvSpPr>
        <p:spPr>
          <a:xfrm>
            <a:off x="2897291" y="70589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МО г. Краснодар "Детский сад № 202"</a:t>
            </a:r>
            <a:endParaRPr lang="ru-RU" alt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D90A8A-1074-4751-98AF-C590198DB89D}"/>
              </a:ext>
            </a:extLst>
          </p:cNvPr>
          <p:cNvSpPr txBox="1"/>
          <p:nvPr/>
        </p:nvSpPr>
        <p:spPr>
          <a:xfrm>
            <a:off x="2220685" y="2959823"/>
            <a:ext cx="775062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методы и технологии в работе с детьми с ОВЗ»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1EBA0B-81C5-4868-A520-19A35E75FD79}"/>
              </a:ext>
            </a:extLst>
          </p:cNvPr>
          <p:cNvSpPr txBox="1"/>
          <p:nvPr/>
        </p:nvSpPr>
        <p:spPr>
          <a:xfrm>
            <a:off x="2897291" y="238907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endParaRPr lang="ru-RU" alt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FAD206-55F8-4160-89B5-4065F1857644}"/>
              </a:ext>
            </a:extLst>
          </p:cNvPr>
          <p:cNvSpPr txBox="1"/>
          <p:nvPr/>
        </p:nvSpPr>
        <p:spPr>
          <a:xfrm>
            <a:off x="1468512" y="1417100"/>
            <a:ext cx="9444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«Инновационные формы развития современного ребёнка 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дошкольной образовательной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403060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7B5CC2-0F3D-4AB5-BF19-7987DB3DD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6796" r="6650" b="6796"/>
          <a:stretch/>
        </p:blipFill>
        <p:spPr>
          <a:xfrm>
            <a:off x="6416250" y="3631022"/>
            <a:ext cx="451901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5DD010D-9FCC-4817-86CF-ADF9C1929A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7897" r="5558" b="6796"/>
          <a:stretch/>
        </p:blipFill>
        <p:spPr>
          <a:xfrm>
            <a:off x="966763" y="817788"/>
            <a:ext cx="467672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B624B58-51FE-45DA-BECA-0FCA396142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7768" r="6869" b="6925"/>
          <a:stretch/>
        </p:blipFill>
        <p:spPr>
          <a:xfrm>
            <a:off x="1108250" y="3631022"/>
            <a:ext cx="4535236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928A390-2090-4F21-A264-74FA22A02F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7508" r="4247" b="5630"/>
          <a:stretch/>
        </p:blipFill>
        <p:spPr>
          <a:xfrm>
            <a:off x="6347292" y="817788"/>
            <a:ext cx="465693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394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D4271B1-631F-4EF5-B292-592D3A42EE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61" y="3429000"/>
            <a:ext cx="4608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283E240-5FB7-403B-83D1-F66D3464A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9" y="3429000"/>
            <a:ext cx="4608000" cy="25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Скругленный прямоугольник 10">
            <a:extLst>
              <a:ext uri="{FF2B5EF4-FFF2-40B4-BE49-F238E27FC236}">
                <a16:creationId xmlns="" xmlns:a16="http://schemas.microsoft.com/office/drawing/2014/main" id="{AE3E82FF-3518-459C-9FC3-BAC4F2730EB7}"/>
              </a:ext>
            </a:extLst>
          </p:cNvPr>
          <p:cNvSpPr/>
          <p:nvPr/>
        </p:nvSpPr>
        <p:spPr>
          <a:xfrm>
            <a:off x="2626242" y="771553"/>
            <a:ext cx="6939513" cy="9684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2FCA86A-4720-477F-8FDB-0E6E1B47856E}"/>
              </a:ext>
            </a:extLst>
          </p:cNvPr>
          <p:cNvSpPr txBox="1"/>
          <p:nvPr/>
        </p:nvSpPr>
        <p:spPr>
          <a:xfrm>
            <a:off x="2559937" y="994178"/>
            <a:ext cx="7072122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Декада, посвященная Дню инвалидов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48F8AAB-A8D0-4B32-A0A1-ADA8CB1012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64" y="1962649"/>
            <a:ext cx="3447431" cy="2302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61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9CD5FE0-B3AB-45FF-8441-21A279B0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"/>
          <a:stretch/>
        </p:blipFill>
        <p:spPr>
          <a:xfrm>
            <a:off x="7784834" y="3559946"/>
            <a:ext cx="3485004" cy="2444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4777C77-7A4E-4997-9EE5-2C0FF4F65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2" y="1301152"/>
            <a:ext cx="3815296" cy="2366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3B9D3A-F9C8-460F-8A2B-76D02D517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33" y="1907645"/>
            <a:ext cx="2632025" cy="3520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кругленный прямоугольник 10">
            <a:extLst>
              <a:ext uri="{FF2B5EF4-FFF2-40B4-BE49-F238E27FC236}">
                <a16:creationId xmlns="" xmlns:a16="http://schemas.microsoft.com/office/drawing/2014/main" id="{96243EFA-A368-4900-93AE-905A004C2BE1}"/>
              </a:ext>
            </a:extLst>
          </p:cNvPr>
          <p:cNvSpPr/>
          <p:nvPr/>
        </p:nvSpPr>
        <p:spPr>
          <a:xfrm>
            <a:off x="5249528" y="739096"/>
            <a:ext cx="5581364" cy="7270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957D9D4-55D2-40B5-8365-2FA38C715937}"/>
              </a:ext>
            </a:extLst>
          </p:cNvPr>
          <p:cNvSpPr txBox="1"/>
          <p:nvPr/>
        </p:nvSpPr>
        <p:spPr>
          <a:xfrm>
            <a:off x="5436515" y="809577"/>
            <a:ext cx="539437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Акция «Белая ленточка»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3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совместного авторского мультфильма мы стремились учесть и раскрыть ФОП: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расширенные нормативы и ориентиры возможных достижений детей к определенному возрасту в пяти областях: </a:t>
            </a:r>
            <a:br>
              <a:rPr lang="ru-RU" dirty="0"/>
            </a:br>
            <a:r>
              <a:rPr lang="ru-RU" dirty="0"/>
              <a:t>от познавательного до физического развития. </a:t>
            </a:r>
            <a:endParaRPr lang="ru-RU" dirty="0" smtClean="0"/>
          </a:p>
          <a:p>
            <a:r>
              <a:rPr lang="ru-RU" dirty="0"/>
              <a:t>Наставничество </a:t>
            </a:r>
            <a:endParaRPr lang="ru-RU" dirty="0" smtClean="0"/>
          </a:p>
          <a:p>
            <a:r>
              <a:rPr lang="ru-RU" dirty="0" smtClean="0"/>
              <a:t>Расширенный </a:t>
            </a:r>
            <a:r>
              <a:rPr lang="ru-RU" dirty="0"/>
              <a:t>формат наставничества – «заинтересованные педагоги – ответственные </a:t>
            </a:r>
            <a:r>
              <a:rPr lang="ru-RU" dirty="0" err="1" smtClean="0"/>
              <a:t>соцпартнеры</a:t>
            </a:r>
            <a:r>
              <a:rPr lang="ru-RU" dirty="0" smtClean="0"/>
              <a:t>». </a:t>
            </a:r>
            <a:r>
              <a:rPr lang="ru-RU" dirty="0"/>
              <a:t>Наставник – педагог, наставляемые – </a:t>
            </a:r>
            <a:r>
              <a:rPr lang="ru-RU" dirty="0" err="1" smtClean="0"/>
              <a:t>соцпартнеры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Наставническая </a:t>
            </a:r>
            <a:r>
              <a:rPr lang="ru-RU" dirty="0"/>
              <a:t>деятельность выходит за пределы педагогического коллектива. Педагог в качестве наставника взаимодействует не с другим педагогом, а с </a:t>
            </a:r>
            <a:r>
              <a:rPr lang="ru-RU" dirty="0" err="1" smtClean="0"/>
              <a:t>соцпартнерами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33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>
            <a:extLst>
              <a:ext uri="{FF2B5EF4-FFF2-40B4-BE49-F238E27FC236}">
                <a16:creationId xmlns="" xmlns:a16="http://schemas.microsoft.com/office/drawing/2014/main" id="{F6579794-84D0-4EC0-8ADF-53D730B80087}"/>
              </a:ext>
            </a:extLst>
          </p:cNvPr>
          <p:cNvSpPr/>
          <p:nvPr/>
        </p:nvSpPr>
        <p:spPr>
          <a:xfrm>
            <a:off x="1580226" y="689996"/>
            <a:ext cx="8824404" cy="8757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020915B-8CDF-44EE-9CFA-660E2358A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 r="2675"/>
          <a:stretch/>
        </p:blipFill>
        <p:spPr>
          <a:xfrm>
            <a:off x="4323596" y="3522122"/>
            <a:ext cx="3364462" cy="2551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507B7B-32B1-482D-A0D6-AE7DC240A4F7}"/>
              </a:ext>
            </a:extLst>
          </p:cNvPr>
          <p:cNvSpPr txBox="1"/>
          <p:nvPr/>
        </p:nvSpPr>
        <p:spPr>
          <a:xfrm>
            <a:off x="2006436" y="687262"/>
            <a:ext cx="7998781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мультфильма совместно с сотрудниками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библиотеки имени братьев Игнатовых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AADD14B-0BCE-4A7F-B5F9-D3A0E05B4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527" y="4081832"/>
            <a:ext cx="1937541" cy="1937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57693C3-9CF5-44C2-91D8-197487AAAB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1102" r="8470" b="6439"/>
          <a:stretch/>
        </p:blipFill>
        <p:spPr>
          <a:xfrm>
            <a:off x="1122097" y="1831196"/>
            <a:ext cx="3681232" cy="1768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437AC3B-0D77-4201-A7A4-F8B93C9E57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r="4394"/>
          <a:stretch/>
        </p:blipFill>
        <p:spPr>
          <a:xfrm>
            <a:off x="7388672" y="1909214"/>
            <a:ext cx="3351047" cy="1829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076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2525C38-A908-4DF6-BC30-C5F8C1617F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76" b="2007"/>
          <a:stretch/>
        </p:blipFill>
        <p:spPr>
          <a:xfrm>
            <a:off x="930550" y="798662"/>
            <a:ext cx="1147833" cy="162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37749F8-69E0-4A9B-9A25-CB636949F1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2" t="1683"/>
          <a:stretch/>
        </p:blipFill>
        <p:spPr>
          <a:xfrm rot="5400000">
            <a:off x="1045602" y="4604306"/>
            <a:ext cx="1260000" cy="1775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63C395-C843-425C-A583-3435E0F37FEC}"/>
              </a:ext>
            </a:extLst>
          </p:cNvPr>
          <p:cNvSpPr txBox="1"/>
          <p:nvPr/>
        </p:nvSpPr>
        <p:spPr>
          <a:xfrm>
            <a:off x="3377501" y="2119992"/>
            <a:ext cx="635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фестиваль «Я творю мир» 2023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EBDB56A-BECE-4589-9D59-B6EE1CCA37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82" y="1250298"/>
            <a:ext cx="1145595" cy="1620000"/>
          </a:xfrm>
          <a:prstGeom prst="rect">
            <a:avLst/>
          </a:prstGeom>
        </p:spPr>
      </p:pic>
      <p:sp>
        <p:nvSpPr>
          <p:cNvPr id="7" name="Скругленный прямоугольник 10">
            <a:extLst>
              <a:ext uri="{FF2B5EF4-FFF2-40B4-BE49-F238E27FC236}">
                <a16:creationId xmlns="" xmlns:a16="http://schemas.microsoft.com/office/drawing/2014/main" id="{B5D2E94F-E9C8-4119-A9A7-429440112682}"/>
              </a:ext>
            </a:extLst>
          </p:cNvPr>
          <p:cNvSpPr/>
          <p:nvPr/>
        </p:nvSpPr>
        <p:spPr>
          <a:xfrm>
            <a:off x="4492100" y="717119"/>
            <a:ext cx="2849733" cy="7340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A3B0E0-024F-4F05-97C4-E2804954CADE}"/>
              </a:ext>
            </a:extLst>
          </p:cNvPr>
          <p:cNvSpPr txBox="1"/>
          <p:nvPr/>
        </p:nvSpPr>
        <p:spPr>
          <a:xfrm>
            <a:off x="4398925" y="825761"/>
            <a:ext cx="3036081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Достижения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6BC3F62-35C0-4CC8-9B07-8C8A36C7C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242" y="3568884"/>
            <a:ext cx="1803635" cy="126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C4A7B3B-A63D-45DE-96D7-D5B9C978EB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78" y="3028767"/>
            <a:ext cx="1799744" cy="12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15A4EA-7652-4BDE-8745-460883C3F318}"/>
              </a:ext>
            </a:extLst>
          </p:cNvPr>
          <p:cNvSpPr txBox="1"/>
          <p:nvPr/>
        </p:nvSpPr>
        <p:spPr>
          <a:xfrm>
            <a:off x="897558" y="3361590"/>
            <a:ext cx="709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Всероссийская научно-практическая конференция «Актуальные проблемы образования детей с ОВЗ: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опыт и новации»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52704FC-B9E4-47A2-942E-DBB47D29600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57" r="2555" b="10457"/>
          <a:stretch/>
        </p:blipFill>
        <p:spPr>
          <a:xfrm rot="16200000">
            <a:off x="1461660" y="4364442"/>
            <a:ext cx="1260000" cy="18179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C2BD12D-47C8-45BB-B3D9-3DED1A7AB2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74" y="4508326"/>
            <a:ext cx="1781782" cy="12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62CBB07-202A-4E63-9D74-51095776BC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93" y="1510047"/>
            <a:ext cx="1145594" cy="162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24160DD-C2FB-4322-9220-FE1135F75C42}"/>
              </a:ext>
            </a:extLst>
          </p:cNvPr>
          <p:cNvSpPr txBox="1"/>
          <p:nvPr/>
        </p:nvSpPr>
        <p:spPr>
          <a:xfrm>
            <a:off x="3671157" y="4958662"/>
            <a:ext cx="752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опыта работы в рамках деятельности инновационной площадки ФИСО АО «ЭЛТИ-КУДИЦ»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3565879-38B9-4747-9047-0BF359FA637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835" y="1118063"/>
            <a:ext cx="114461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8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40BF810-A06F-4274-B984-A35F93473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1295"/>
          <a:stretch/>
        </p:blipFill>
        <p:spPr>
          <a:xfrm rot="5400000">
            <a:off x="1320904" y="744234"/>
            <a:ext cx="1260000" cy="17859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FC77CA5-499E-46CA-973E-9657E1D69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1295"/>
          <a:stretch/>
        </p:blipFill>
        <p:spPr>
          <a:xfrm rot="5400000">
            <a:off x="1473304" y="1118577"/>
            <a:ext cx="1260000" cy="17859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4BF71C-79C9-4F05-9325-D4EF255EED58}"/>
              </a:ext>
            </a:extLst>
          </p:cNvPr>
          <p:cNvSpPr txBox="1"/>
          <p:nvPr/>
        </p:nvSpPr>
        <p:spPr>
          <a:xfrm>
            <a:off x="2996297" y="1381569"/>
            <a:ext cx="8544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конкурс-фестиваль мультипликационных фильмов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«Сами делаем мультфильм»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произведениям К.Д. Ушинского, к 200-летию)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698295-F030-4F03-A68E-28E8BE864C5D}"/>
              </a:ext>
            </a:extLst>
          </p:cNvPr>
          <p:cNvSpPr txBox="1"/>
          <p:nvPr/>
        </p:nvSpPr>
        <p:spPr>
          <a:xfrm>
            <a:off x="1057911" y="3262132"/>
            <a:ext cx="689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Краснодарский фестиваль педагогических инициатив «Новые идеи - новой школы»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4FB8A40-BE59-4696-92DA-7DCC7C9EDB28}"/>
              </a:ext>
            </a:extLst>
          </p:cNvPr>
          <p:cNvSpPr txBox="1"/>
          <p:nvPr/>
        </p:nvSpPr>
        <p:spPr>
          <a:xfrm>
            <a:off x="3768050" y="4905495"/>
            <a:ext cx="7001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Всероссийская научно-практическая конференция «Дошкольное образование в России: результаты нового времени и взгляд в будущее»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4F0DACE-DFDD-463A-B792-D967E47F8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19" y="3153021"/>
            <a:ext cx="1144615" cy="15503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0591F3A-5D94-4436-AC06-45A49F9DF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56" y="2903423"/>
            <a:ext cx="1144615" cy="15503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C3D21E7-6F04-4DBD-A502-729850683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2653825"/>
            <a:ext cx="1144615" cy="15503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FB357D0-29E3-4FAC-957B-E6F53EF3E0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1" y="4834918"/>
            <a:ext cx="1783306" cy="12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93373EA-D189-4B22-96F0-38E40D79D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14" y="4661158"/>
            <a:ext cx="1783307" cy="126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6FA1519-7F5F-4B81-9AC1-1ED662FB9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01" y="4487398"/>
            <a:ext cx="1783307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0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0">
            <a:extLst>
              <a:ext uri="{FF2B5EF4-FFF2-40B4-BE49-F238E27FC236}">
                <a16:creationId xmlns="" xmlns:a16="http://schemas.microsoft.com/office/drawing/2014/main" id="{74C17418-6886-4431-8597-169A1989A075}"/>
              </a:ext>
            </a:extLst>
          </p:cNvPr>
          <p:cNvSpPr/>
          <p:nvPr/>
        </p:nvSpPr>
        <p:spPr>
          <a:xfrm>
            <a:off x="1038764" y="822259"/>
            <a:ext cx="10114464" cy="14658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7570" y="2464253"/>
            <a:ext cx="107768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создание тематической авторской мультипликации,   введение ее в процесс воспитательно-образовательной деятельности с дошкольниками с ОВЗ  МБДОУ МО город   Краснодар «Детский сад № 202».</a:t>
            </a:r>
          </a:p>
          <a:p>
            <a:pPr indent="360000" algn="just"/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воспитательно-образовательный процесс с детьми с ОВЗ  в  МБДОУ МО город   Краснодар «Детский сад № 202».</a:t>
            </a:r>
          </a:p>
          <a:p>
            <a:pPr indent="360000" algn="just"/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тематическая авторская мультипликация, как воспитательный и образовательный инструмент в работе с дошкольниками с ОВЗ в МБДОУ МО г. Краснодар «Детский сад  № 202».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2292" y="822259"/>
            <a:ext cx="10467407" cy="14658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Тематическая авторская мультипликация </a:t>
            </a:r>
          </a:p>
          <a:p>
            <a:pPr algn="ctr">
              <a:lnSpc>
                <a:spcPct val="11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воспитательный и образовательный инструмент </a:t>
            </a:r>
          </a:p>
          <a:p>
            <a:pPr algn="ctr">
              <a:lnSpc>
                <a:spcPct val="11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работе с дошкольниками с ОВЗ</a:t>
            </a:r>
          </a:p>
        </p:txBody>
      </p:sp>
    </p:spTree>
    <p:extLst>
      <p:ext uri="{BB962C8B-B14F-4D97-AF65-F5344CB8AC3E}">
        <p14:creationId xmlns:p14="http://schemas.microsoft.com/office/powerpoint/2010/main" val="127619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10">
            <a:extLst>
              <a:ext uri="{FF2B5EF4-FFF2-40B4-BE49-F238E27FC236}">
                <a16:creationId xmlns="" xmlns:a16="http://schemas.microsoft.com/office/drawing/2014/main" id="{92D49E63-E3D7-4B79-9DE2-DA5F99371057}"/>
              </a:ext>
            </a:extLst>
          </p:cNvPr>
          <p:cNvSpPr/>
          <p:nvPr/>
        </p:nvSpPr>
        <p:spPr>
          <a:xfrm>
            <a:off x="2326516" y="904392"/>
            <a:ext cx="7479569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3015" y="928794"/>
            <a:ext cx="5813280" cy="936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Распространение результатов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2240" y="2540251"/>
            <a:ext cx="9307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семинаров, консультаций с представлением методических материалов в рамках ДОО и сетевого сообщества.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0794" y="3953974"/>
            <a:ext cx="5339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Размещение материалов на сайте ДОО.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2240" y="5088407"/>
            <a:ext cx="953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Предоставление материалов в муниципальный банк результативного инновационного опыта.</a:t>
            </a:r>
          </a:p>
        </p:txBody>
      </p:sp>
      <p:sp>
        <p:nvSpPr>
          <p:cNvPr id="2" name="Управляющая кнопка: звук 1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="" xmlns:a16="http://schemas.microsoft.com/office/drawing/2014/main" id="{0BF0FDDF-688C-4381-B390-B0B82CB74A9F}"/>
              </a:ext>
            </a:extLst>
          </p:cNvPr>
          <p:cNvSpPr/>
          <p:nvPr/>
        </p:nvSpPr>
        <p:spPr>
          <a:xfrm>
            <a:off x="1090473" y="2584124"/>
            <a:ext cx="363985" cy="371625"/>
          </a:xfrm>
          <a:prstGeom prst="actionButtonSou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звук 15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="" xmlns:a16="http://schemas.microsoft.com/office/drawing/2014/main" id="{8820E9AF-89D4-4781-AAB9-F7E09BC9EE8E}"/>
              </a:ext>
            </a:extLst>
          </p:cNvPr>
          <p:cNvSpPr/>
          <p:nvPr/>
        </p:nvSpPr>
        <p:spPr>
          <a:xfrm>
            <a:off x="1097871" y="3998995"/>
            <a:ext cx="363985" cy="371625"/>
          </a:xfrm>
          <a:prstGeom prst="actionButtonSou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звук 16">
            <a:hlinkClick r:id="" action="ppaction://noaction" highlightClick="1">
              <a:snd r:embed="rId2" name="applause.wav"/>
            </a:hlinkClick>
            <a:extLst>
              <a:ext uri="{FF2B5EF4-FFF2-40B4-BE49-F238E27FC236}">
                <a16:creationId xmlns="" xmlns:a16="http://schemas.microsoft.com/office/drawing/2014/main" id="{320208DC-893A-41AB-953D-B44294C55CEF}"/>
              </a:ext>
            </a:extLst>
          </p:cNvPr>
          <p:cNvSpPr/>
          <p:nvPr/>
        </p:nvSpPr>
        <p:spPr>
          <a:xfrm>
            <a:off x="1097871" y="5132280"/>
            <a:ext cx="363985" cy="371625"/>
          </a:xfrm>
          <a:prstGeom prst="actionButtonSou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0">
            <a:extLst>
              <a:ext uri="{FF2B5EF4-FFF2-40B4-BE49-F238E27FC236}">
                <a16:creationId xmlns="" xmlns:a16="http://schemas.microsoft.com/office/drawing/2014/main" id="{CE7593D0-7DF4-4FE9-B85F-EC83CA0D73AE}"/>
              </a:ext>
            </a:extLst>
          </p:cNvPr>
          <p:cNvSpPr/>
          <p:nvPr/>
        </p:nvSpPr>
        <p:spPr>
          <a:xfrm>
            <a:off x="1716740" y="878466"/>
            <a:ext cx="8758520" cy="11659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/>
          <p:nvPr/>
        </p:nvPicPr>
        <p:blipFill>
          <a:blip r:embed="rId2" cstate="print"/>
          <a:srcRect l="20519" t="9231" r="3027" b="6462"/>
          <a:stretch>
            <a:fillRect/>
          </a:stretch>
        </p:blipFill>
        <p:spPr bwMode="auto">
          <a:xfrm>
            <a:off x="1034446" y="2415543"/>
            <a:ext cx="6215439" cy="36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60941" y="984381"/>
            <a:ext cx="8070117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Картотека тематических авторских мультфильмов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МБДОУ МО г. Краснодар «Детский сад №202»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9E449AA-EA62-4542-818D-99E39D69D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374" y="2580442"/>
            <a:ext cx="3087695" cy="308769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749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0">
            <a:extLst>
              <a:ext uri="{FF2B5EF4-FFF2-40B4-BE49-F238E27FC236}">
                <a16:creationId xmlns="" xmlns:a16="http://schemas.microsoft.com/office/drawing/2014/main" id="{6AA85981-6EF8-4F86-9F4E-072E8D365E22}"/>
              </a:ext>
            </a:extLst>
          </p:cNvPr>
          <p:cNvSpPr/>
          <p:nvPr/>
        </p:nvSpPr>
        <p:spPr>
          <a:xfrm>
            <a:off x="2248203" y="759788"/>
            <a:ext cx="7479569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5239" y="736644"/>
            <a:ext cx="8005498" cy="936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Мультипликационные фильмы,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созданные за 2022-2023 учебный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720" y="6519446"/>
            <a:ext cx="603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МО г. Краснодар «Детский сад № 202»  слайд 25  из 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7262" y="4659214"/>
            <a:ext cx="5672843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Мультфильм «История одной яблоньки»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7619" y="2195922"/>
            <a:ext cx="432521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Мультфильм «Друзья в лесу»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9171" y="2448161"/>
            <a:ext cx="449210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Мультфильм «Три поросенка»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1514" y="2737108"/>
            <a:ext cx="4651911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Мультфильм «Настоящий друг»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8179" y="4105085"/>
            <a:ext cx="386179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Мультфильм «Колобок»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3540" y="3303268"/>
            <a:ext cx="413700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Мультфильм «Два козлика»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1454" y="3538925"/>
            <a:ext cx="348893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Мультфильм «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Бишка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5899" y="3857938"/>
            <a:ext cx="416792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Мультфильм «Времена года»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6874" y="3014321"/>
            <a:ext cx="379669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Мультфильм «Лунатики»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442" y="1920857"/>
            <a:ext cx="4802831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Мультфильм «Запасливая белка»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3592" y="5234333"/>
            <a:ext cx="548641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Мультфильм «Сова путешественница»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6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10">
            <a:extLst>
              <a:ext uri="{FF2B5EF4-FFF2-40B4-BE49-F238E27FC236}">
                <a16:creationId xmlns="" xmlns:a16="http://schemas.microsoft.com/office/drawing/2014/main" id="{92D49E63-E3D7-4B79-9DE2-DA5F99371057}"/>
              </a:ext>
            </a:extLst>
          </p:cNvPr>
          <p:cNvSpPr/>
          <p:nvPr/>
        </p:nvSpPr>
        <p:spPr>
          <a:xfrm>
            <a:off x="1914900" y="914225"/>
            <a:ext cx="8362199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E409BF7-8EFA-45F8-A7CE-CCCDDE254A70}"/>
              </a:ext>
            </a:extLst>
          </p:cNvPr>
          <p:cNvSpPr txBox="1"/>
          <p:nvPr/>
        </p:nvSpPr>
        <p:spPr>
          <a:xfrm>
            <a:off x="1028744" y="2331954"/>
            <a:ext cx="5976683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Адаптация детей к условиям детского сада</a:t>
            </a:r>
            <a:endParaRPr lang="ru-RU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4B73574-D7D9-4749-A401-F08D52C7DA67}"/>
              </a:ext>
            </a:extLst>
          </p:cNvPr>
          <p:cNvSpPr txBox="1"/>
          <p:nvPr/>
        </p:nvSpPr>
        <p:spPr>
          <a:xfrm>
            <a:off x="2109643" y="1062152"/>
            <a:ext cx="816745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Сферы применения авторской мультипликации</a:t>
            </a:r>
          </a:p>
        </p:txBody>
      </p:sp>
      <p:pic>
        <p:nvPicPr>
          <p:cNvPr id="18" name="Рисунок 17" descr="1.jpg">
            <a:extLst>
              <a:ext uri="{FF2B5EF4-FFF2-40B4-BE49-F238E27FC236}">
                <a16:creationId xmlns="" xmlns:a16="http://schemas.microsoft.com/office/drawing/2014/main" id="{6E3E66DF-6169-46FE-B2F0-0A1160E8AA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7759" y="2122567"/>
            <a:ext cx="1665259" cy="936000"/>
          </a:xfrm>
          <a:prstGeom prst="rect">
            <a:avLst/>
          </a:prstGeom>
        </p:spPr>
      </p:pic>
      <p:pic>
        <p:nvPicPr>
          <p:cNvPr id="19" name="Рисунок 18" descr="2.jpg">
            <a:extLst>
              <a:ext uri="{FF2B5EF4-FFF2-40B4-BE49-F238E27FC236}">
                <a16:creationId xmlns="" xmlns:a16="http://schemas.microsoft.com/office/drawing/2014/main" id="{DABE6756-38C6-46D0-BA8C-2980DABF31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7550" y="2117363"/>
            <a:ext cx="1655729" cy="93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A1A4E43-E0CA-4D45-AB83-A91E0F47E55E}"/>
              </a:ext>
            </a:extLst>
          </p:cNvPr>
          <p:cNvSpPr txBox="1"/>
          <p:nvPr/>
        </p:nvSpPr>
        <p:spPr>
          <a:xfrm>
            <a:off x="6796208" y="3338694"/>
            <a:ext cx="433547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Знания об окружающем мире  </a:t>
            </a:r>
            <a:endParaRPr lang="ru-RU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="" xmlns:a16="http://schemas.microsoft.com/office/drawing/2014/main" id="{B2B347E9-A1B9-4F8B-8294-D4680023006C}"/>
              </a:ext>
            </a:extLst>
          </p:cNvPr>
          <p:cNvSpPr/>
          <p:nvPr/>
        </p:nvSpPr>
        <p:spPr>
          <a:xfrm>
            <a:off x="6844860" y="2494864"/>
            <a:ext cx="648070" cy="28408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="" xmlns:a16="http://schemas.microsoft.com/office/drawing/2014/main" id="{F036CD95-1E3E-4E5C-BC05-0EAB215823FE}"/>
              </a:ext>
            </a:extLst>
          </p:cNvPr>
          <p:cNvSpPr/>
          <p:nvPr/>
        </p:nvSpPr>
        <p:spPr>
          <a:xfrm flipH="1">
            <a:off x="5583874" y="3441750"/>
            <a:ext cx="682281" cy="28408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17643A2-FF78-4AF0-889D-CC5DDF44780C}"/>
              </a:ext>
            </a:extLst>
          </p:cNvPr>
          <p:cNvSpPr txBox="1"/>
          <p:nvPr/>
        </p:nvSpPr>
        <p:spPr>
          <a:xfrm>
            <a:off x="1060316" y="4207592"/>
            <a:ext cx="5205839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Социально-нравственное воспитание</a:t>
            </a:r>
            <a:endParaRPr lang="ru-RU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="" xmlns:a16="http://schemas.microsoft.com/office/drawing/2014/main" id="{FA92F127-FF9F-46E3-AECF-10F27097323F}"/>
              </a:ext>
            </a:extLst>
          </p:cNvPr>
          <p:cNvSpPr/>
          <p:nvPr/>
        </p:nvSpPr>
        <p:spPr>
          <a:xfrm>
            <a:off x="6520825" y="4350022"/>
            <a:ext cx="648070" cy="28408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="" xmlns:a16="http://schemas.microsoft.com/office/drawing/2014/main" id="{F8802D94-BAC2-4DF9-9952-EA77E28AEF04}"/>
              </a:ext>
            </a:extLst>
          </p:cNvPr>
          <p:cNvSpPr/>
          <p:nvPr/>
        </p:nvSpPr>
        <p:spPr>
          <a:xfrm flipH="1">
            <a:off x="5043679" y="5245250"/>
            <a:ext cx="682281" cy="28408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2AB1A86-AF7F-4D40-A8C1-1145B0D672D6}"/>
              </a:ext>
            </a:extLst>
          </p:cNvPr>
          <p:cNvSpPr txBox="1"/>
          <p:nvPr/>
        </p:nvSpPr>
        <p:spPr>
          <a:xfrm>
            <a:off x="5925014" y="5183414"/>
            <a:ext cx="5373951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Развитие эмоционально-волевой сферы</a:t>
            </a:r>
            <a:endParaRPr lang="ru-RU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AEABFEF-4830-4F77-9547-AD4063D6C1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48" t="13329" r="9636" b="9386"/>
          <a:stretch/>
        </p:blipFill>
        <p:spPr>
          <a:xfrm>
            <a:off x="1095883" y="3125647"/>
            <a:ext cx="1746513" cy="936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8B33716-7DB8-4586-A617-DF8B07569F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09" t="13331" r="13032" b="13331"/>
          <a:stretch/>
        </p:blipFill>
        <p:spPr>
          <a:xfrm>
            <a:off x="3338925" y="3125647"/>
            <a:ext cx="1705321" cy="93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1F7CD9-0E86-461E-ADFC-BA325EA4E9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01" t="17116" r="15707" b="15996"/>
          <a:stretch/>
        </p:blipFill>
        <p:spPr>
          <a:xfrm>
            <a:off x="1098715" y="4880471"/>
            <a:ext cx="1743681" cy="93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254F7A7-9C8F-4FE6-AF82-069852FC71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28" t="12426" r="8697" b="6950"/>
          <a:stretch/>
        </p:blipFill>
        <p:spPr>
          <a:xfrm>
            <a:off x="7668901" y="4073775"/>
            <a:ext cx="1634117" cy="936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FE01946-56D2-4047-84C5-DD74615BDA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468" t="13331" r="19256" b="10355"/>
          <a:stretch/>
        </p:blipFill>
        <p:spPr>
          <a:xfrm>
            <a:off x="3345506" y="4899472"/>
            <a:ext cx="1336104" cy="936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C9273DE-03FB-44A3-A8AB-8E6EACBE1FA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106" t="13331" r="20053" b="8936"/>
          <a:stretch/>
        </p:blipFill>
        <p:spPr>
          <a:xfrm>
            <a:off x="9766458" y="4081149"/>
            <a:ext cx="1280979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4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0">
            <a:extLst>
              <a:ext uri="{FF2B5EF4-FFF2-40B4-BE49-F238E27FC236}">
                <a16:creationId xmlns="" xmlns:a16="http://schemas.microsoft.com/office/drawing/2014/main" id="{650081E6-2FBA-48ED-BAF0-874B0DE8477E}"/>
              </a:ext>
            </a:extLst>
          </p:cNvPr>
          <p:cNvSpPr/>
          <p:nvPr/>
        </p:nvSpPr>
        <p:spPr>
          <a:xfrm>
            <a:off x="874683" y="809237"/>
            <a:ext cx="10442633" cy="7035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Объект 2">
            <a:extLst>
              <a:ext uri="{FF2B5EF4-FFF2-40B4-BE49-F238E27FC236}">
                <a16:creationId xmlns="" xmlns:a16="http://schemas.microsoft.com/office/drawing/2014/main" id="{A8649152-431A-46B9-963F-F109A5B34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44" y="2258832"/>
            <a:ext cx="2462377" cy="3283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5B07A12-A885-49D6-9302-BE30CD268832}"/>
              </a:ext>
            </a:extLst>
          </p:cNvPr>
          <p:cNvSpPr/>
          <p:nvPr/>
        </p:nvSpPr>
        <p:spPr>
          <a:xfrm>
            <a:off x="874683" y="899405"/>
            <a:ext cx="10442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Апробация парциальной программы ФИСО «Язык эмоций»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Admin\Desktop\выступление ФИСО 25.01\IMG_20230123_092033.jpg">
            <a:extLst>
              <a:ext uri="{FF2B5EF4-FFF2-40B4-BE49-F238E27FC236}">
                <a16:creationId xmlns="" xmlns:a16="http://schemas.microsoft.com/office/drawing/2014/main" id="{E1067A3C-7BEE-4A68-B49D-15EB39750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2376" t="14002" r="16741" b="1989"/>
          <a:stretch>
            <a:fillRect/>
          </a:stretch>
        </p:blipFill>
        <p:spPr bwMode="auto">
          <a:xfrm>
            <a:off x="7537142" y="1801885"/>
            <a:ext cx="35100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E:\проект Визитка\фото\занятия\24 — копия.jpg">
            <a:extLst>
              <a:ext uri="{FF2B5EF4-FFF2-40B4-BE49-F238E27FC236}">
                <a16:creationId xmlns="" xmlns:a16="http://schemas.microsoft.com/office/drawing/2014/main" id="{853F9D09-CFA6-45D9-A3F9-B8AC82F3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724" y="3618595"/>
            <a:ext cx="31200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04CAE6-274C-417C-83B4-CC753EF2AA40}"/>
              </a:ext>
            </a:extLst>
          </p:cNvPr>
          <p:cNvSpPr txBox="1"/>
          <p:nvPr/>
        </p:nvSpPr>
        <p:spPr>
          <a:xfrm>
            <a:off x="774024" y="2220048"/>
            <a:ext cx="360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Игры и упражнения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для развития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эмоционального интеллекта</a:t>
            </a:r>
            <a:endParaRPr lang="ru-RU" sz="20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1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0">
            <a:extLst>
              <a:ext uri="{FF2B5EF4-FFF2-40B4-BE49-F238E27FC236}">
                <a16:creationId xmlns="" xmlns:a16="http://schemas.microsoft.com/office/drawing/2014/main" id="{974CC0C5-B8DC-4A83-AE40-9E70D1DE6120}"/>
              </a:ext>
            </a:extLst>
          </p:cNvPr>
          <p:cNvSpPr/>
          <p:nvPr/>
        </p:nvSpPr>
        <p:spPr>
          <a:xfrm>
            <a:off x="2939655" y="798948"/>
            <a:ext cx="6098348" cy="11999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4B2573-5E7D-4634-A00E-67D95B848DAE}"/>
              </a:ext>
            </a:extLst>
          </p:cNvPr>
          <p:cNvSpPr txBox="1"/>
          <p:nvPr/>
        </p:nvSpPr>
        <p:spPr>
          <a:xfrm>
            <a:off x="3162314" y="798948"/>
            <a:ext cx="5653029" cy="117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Юбилейная Неделя Психологии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ФППК - 2023</a:t>
            </a:r>
            <a:endParaRPr lang="ru-RU" sz="2800" b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4A457C3-2985-4950-A50B-877F620DAC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t="30022" r="1990" b="21701"/>
          <a:stretch/>
        </p:blipFill>
        <p:spPr>
          <a:xfrm>
            <a:off x="8137248" y="3733132"/>
            <a:ext cx="3024243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B42825-DF9C-4CB1-91C6-19A7B9DE7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28653" r="12301" b="9220"/>
          <a:stretch/>
        </p:blipFill>
        <p:spPr>
          <a:xfrm>
            <a:off x="4583878" y="2324070"/>
            <a:ext cx="3024243" cy="319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52314F2-7FFC-4174-8202-88CEB53328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5955" r="1448" b="47573"/>
          <a:stretch/>
        </p:blipFill>
        <p:spPr>
          <a:xfrm>
            <a:off x="1030509" y="3733132"/>
            <a:ext cx="3024243" cy="2149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713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0">
            <a:extLst>
              <a:ext uri="{FF2B5EF4-FFF2-40B4-BE49-F238E27FC236}">
                <a16:creationId xmlns="" xmlns:a16="http://schemas.microsoft.com/office/drawing/2014/main" id="{F9B4B622-3658-4F79-881D-BE9CFBE8D1FA}"/>
              </a:ext>
            </a:extLst>
          </p:cNvPr>
          <p:cNvSpPr/>
          <p:nvPr/>
        </p:nvSpPr>
        <p:spPr>
          <a:xfrm>
            <a:off x="1378729" y="1357478"/>
            <a:ext cx="3524161" cy="12614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1E80D0-508A-461D-8BFA-898FDB948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7897" r="4539" b="6926"/>
          <a:stretch/>
        </p:blipFill>
        <p:spPr>
          <a:xfrm>
            <a:off x="5967267" y="812540"/>
            <a:ext cx="5457995" cy="288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9095A48-1F24-4A1C-ACE2-529619CEF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10389" r="4466" b="7151"/>
          <a:stretch/>
        </p:blipFill>
        <p:spPr>
          <a:xfrm>
            <a:off x="835981" y="3349100"/>
            <a:ext cx="5656011" cy="28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764143-0DF2-41C2-B802-84743B08C906}"/>
              </a:ext>
            </a:extLst>
          </p:cNvPr>
          <p:cNvSpPr txBox="1"/>
          <p:nvPr/>
        </p:nvSpPr>
        <p:spPr>
          <a:xfrm>
            <a:off x="1485818" y="1464975"/>
            <a:ext cx="3309982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Неделя психологии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ДОО</a:t>
            </a:r>
          </a:p>
        </p:txBody>
      </p:sp>
    </p:spTree>
    <p:extLst>
      <p:ext uri="{BB962C8B-B14F-4D97-AF65-F5344CB8AC3E}">
        <p14:creationId xmlns:p14="http://schemas.microsoft.com/office/powerpoint/2010/main" val="1516557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409</TotalTime>
  <Words>442</Words>
  <Application>Microsoft Office PowerPoint</Application>
  <PresentationFormat>Произвольный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создании совместного авторского мультфильма мы стремились учесть и раскрыть ФОП: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mesnikovava@gmail.com</dc:creator>
  <cp:lastModifiedBy>RePack by Diakov</cp:lastModifiedBy>
  <cp:revision>35</cp:revision>
  <dcterms:created xsi:type="dcterms:W3CDTF">2023-12-13T06:47:35Z</dcterms:created>
  <dcterms:modified xsi:type="dcterms:W3CDTF">2024-01-17T13:52:06Z</dcterms:modified>
</cp:coreProperties>
</file>