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6" r:id="rId3"/>
    <p:sldId id="307" r:id="rId4"/>
    <p:sldId id="308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8070" autoAdjust="0"/>
  </p:normalViewPr>
  <p:slideViewPr>
    <p:cSldViewPr>
      <p:cViewPr varScale="1">
        <p:scale>
          <a:sx n="133" d="100"/>
          <a:sy n="133" d="100"/>
        </p:scale>
        <p:origin x="984" y="6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iles.1urok.ru/files/1urok-9477317824d5ca2a36e3ef56ac34dc4292dfa661.pdf" TargetMode="External"/><Relationship Id="rId5" Type="http://schemas.openxmlformats.org/officeDocument/2006/relationships/hyperlink" Target="https://ds202.centerstart.ru/node/878" TargetMode="External"/><Relationship Id="rId4" Type="http://schemas.openxmlformats.org/officeDocument/2006/relationships/hyperlink" Target="https://ds202.centerstart.ru/node/88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Скругленный прямоугольник 30"/>
          <p:cNvSpPr/>
          <p:nvPr/>
        </p:nvSpPr>
        <p:spPr>
          <a:xfrm>
            <a:off x="4355976" y="915566"/>
            <a:ext cx="4680520" cy="2376264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115616" y="843558"/>
            <a:ext cx="2232248" cy="2448272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444208" y="123478"/>
            <a:ext cx="2592288" cy="648072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7504" y="123478"/>
            <a:ext cx="6264696" cy="648072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23478"/>
            <a:ext cx="6408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Тематическая авторская мультипликация как воспитательный и образовательный инструмент в работе с дошкольниками с ОВЗ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44208" y="12347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МБДОУ МО г. Краснодар «Детский сад № 202»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7504" y="843558"/>
            <a:ext cx="864096" cy="23762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115616" y="915566"/>
            <a:ext cx="22322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создание тематической авторской мультипликации,   введение ее в процесс воспитательно -образовательной деятельности с дошкольниками с ОВЗ  МБДОУ МО г.   Краснодар «Детский сад № 202».</a:t>
            </a:r>
            <a:endParaRPr lang="ru-RU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107504" y="1707654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Цель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проекта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27984" y="987574"/>
            <a:ext cx="45365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научно-методическое обобщение результатов эксперимента;</a:t>
            </a:r>
          </a:p>
          <a:p>
            <a:pPr marL="342900" indent="-34290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обоснование системы применения тематической авторской мультипликации в работе с дошкольниками с ОВЗ;</a:t>
            </a:r>
          </a:p>
          <a:p>
            <a:pPr marL="342900" indent="-34290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наличие электронного сборника тематических авторских мультипликационных фильмов;</a:t>
            </a:r>
          </a:p>
          <a:p>
            <a:pPr marL="342900" indent="-34290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публикации в ведущих научно-методических изданиях по теме исследования;</a:t>
            </a:r>
          </a:p>
          <a:p>
            <a:pPr marL="342900" indent="-34290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диссеминация опыта.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3347864" y="843558"/>
            <a:ext cx="1008112" cy="2448272"/>
            <a:chOff x="-576064" y="2355726"/>
            <a:chExt cx="1008112" cy="2448272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-504056" y="2355726"/>
              <a:ext cx="864096" cy="244827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-576064" y="3075806"/>
              <a:ext cx="10081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Задачи</a:t>
              </a:r>
            </a:p>
            <a:p>
              <a:pPr algn="ctr"/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III</a:t>
              </a:r>
            </a:p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этапа</a:t>
              </a: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4499992" y="3363838"/>
            <a:ext cx="2016224" cy="1512168"/>
            <a:chOff x="4716016" y="843558"/>
            <a:chExt cx="2016224" cy="1512168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4716016" y="843558"/>
              <a:ext cx="1944216" cy="151216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88024" y="1347614"/>
              <a:ext cx="194421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Практическая значимость </a:t>
              </a:r>
            </a:p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</p:txBody>
        </p:sp>
      </p:grpSp>
      <p:sp>
        <p:nvSpPr>
          <p:cNvPr id="35" name="Скругленный прямоугольник 34"/>
          <p:cNvSpPr/>
          <p:nvPr/>
        </p:nvSpPr>
        <p:spPr>
          <a:xfrm>
            <a:off x="2123728" y="3363838"/>
            <a:ext cx="2304256" cy="1584176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b="1" dirty="0"/>
              <a:t>- </a:t>
            </a:r>
            <a:r>
              <a:rPr lang="ru-RU" sz="1000" dirty="0"/>
              <a:t>использование авторской мультипликации всеми специалистами ДОО в рамках своей профессиональной деятельности;</a:t>
            </a:r>
          </a:p>
          <a:p>
            <a:r>
              <a:rPr lang="ru-RU" sz="1000" dirty="0"/>
              <a:t>- доступность и возможность использования всеми участниками образовательного процесса.</a:t>
            </a:r>
          </a:p>
          <a:p>
            <a:r>
              <a:rPr lang="ru-RU" sz="1000" dirty="0"/>
              <a:t> </a:t>
            </a:r>
            <a:endParaRPr lang="ru-RU" sz="1000" dirty="0">
              <a:effectLst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107504" y="3363838"/>
            <a:ext cx="2016224" cy="1512168"/>
            <a:chOff x="5148064" y="2499742"/>
            <a:chExt cx="2016224" cy="1512168"/>
          </a:xfrm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5148064" y="2499742"/>
              <a:ext cx="1944216" cy="151216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220072" y="3003798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Инновационность </a:t>
              </a:r>
            </a:p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</p:txBody>
        </p:sp>
      </p:grpSp>
      <p:sp>
        <p:nvSpPr>
          <p:cNvPr id="41" name="Скругленный прямоугольник 40"/>
          <p:cNvSpPr/>
          <p:nvPr/>
        </p:nvSpPr>
        <p:spPr>
          <a:xfrm>
            <a:off x="6516216" y="3363838"/>
            <a:ext cx="2448272" cy="1584176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000">
                <a:solidFill>
                  <a:prstClr val="black"/>
                </a:solidFill>
              </a:rPr>
              <a:t>возможности  использования авторской мультипликации в образовательном и воспитательном процессе в рамках групповой и индивидуальной работы с дошкольниками с ОВЗ; серийность, разноплановая тематика и многократное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5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7504" y="123478"/>
            <a:ext cx="8928992" cy="432048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95486"/>
            <a:ext cx="6408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Результативность и продуктивность реализации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этапа проекта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107504" y="1131590"/>
            <a:ext cx="8928992" cy="1656184"/>
            <a:chOff x="107504" y="1131590"/>
            <a:chExt cx="7992888" cy="151216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07504" y="1131590"/>
              <a:ext cx="1944216" cy="151216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123728" y="1131590"/>
              <a:ext cx="1944216" cy="151216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156176" y="1131590"/>
              <a:ext cx="1944216" cy="151216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139952" y="1131590"/>
              <a:ext cx="1944216" cy="151216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07504" y="627534"/>
            <a:ext cx="8928992" cy="432048"/>
            <a:chOff x="107504" y="627534"/>
            <a:chExt cx="8928992" cy="432048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07504" y="627534"/>
              <a:ext cx="8928992" cy="43204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403648" y="699542"/>
              <a:ext cx="640871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Результаты </a:t>
              </a:r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III </a:t>
              </a: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этапа проекта</a:t>
              </a: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79512" y="1419622"/>
            <a:ext cx="201622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Электронный сборник тематических авторских мультипликационных фильмов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11760" y="1563638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Электронный журнал инновационной деятельности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6016" y="1635646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Сборник методических рекомендаций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48264" y="1779662"/>
            <a:ext cx="2016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Материалы семинаров,</a:t>
            </a: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конференций, форумов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0BB7EA0-DA14-4609-86F2-EE9D1820B2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37341"/>
            <a:ext cx="1980000" cy="198000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631D1652-4080-4C6D-84FB-60EE940F8D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935196"/>
            <a:ext cx="1980000" cy="19800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13DAFAB-B3A2-4E5F-99FF-CA1F5A2BB375}"/>
              </a:ext>
            </a:extLst>
          </p:cNvPr>
          <p:cNvSpPr txBox="1"/>
          <p:nvPr/>
        </p:nvSpPr>
        <p:spPr>
          <a:xfrm>
            <a:off x="4716016" y="2935196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u="sng" dirty="0">
                <a:hlinkClick r:id="rId4"/>
              </a:rPr>
              <a:t>https://ds202.centerstart.ru/node/886</a:t>
            </a:r>
            <a:endParaRPr lang="ru-RU" u="sng" dirty="0"/>
          </a:p>
          <a:p>
            <a:endParaRPr lang="ru-RU" u="sng" dirty="0"/>
          </a:p>
          <a:p>
            <a:r>
              <a:rPr lang="en-US" dirty="0">
                <a:hlinkClick r:id="rId5"/>
              </a:rPr>
              <a:t>https://ds202.centerstart.ru/node/878</a:t>
            </a:r>
            <a:endParaRPr lang="ru-RU" dirty="0"/>
          </a:p>
          <a:p>
            <a:r>
              <a:rPr lang="en-US" dirty="0">
                <a:hlinkClick r:id="rId6"/>
              </a:rPr>
              <a:t>https://files.1urok.ru/files/1urok-9477317824d5ca2a36e3ef56ac34dc4292dfa661.pdf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123478"/>
            <a:ext cx="8928992" cy="432048"/>
            <a:chOff x="107504" y="627534"/>
            <a:chExt cx="8928992" cy="432048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107504" y="627534"/>
              <a:ext cx="8928992" cy="43204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403648" y="699542"/>
              <a:ext cx="640871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Инновационные продукты  </a:t>
              </a:r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III </a:t>
              </a: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этапа проекта</a:t>
              </a:r>
            </a:p>
          </p:txBody>
        </p:sp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42C139-1938-4D97-A3E4-6CD9C720C691}"/>
              </a:ext>
            </a:extLst>
          </p:cNvPr>
          <p:cNvSpPr/>
          <p:nvPr/>
        </p:nvSpPr>
        <p:spPr>
          <a:xfrm>
            <a:off x="278517" y="2387084"/>
            <a:ext cx="85869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Электронный сборник тематических авторских мультипликационных фильмов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Сборник методических рекомендаций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123478"/>
            <a:ext cx="8928992" cy="432048"/>
            <a:chOff x="107504" y="627534"/>
            <a:chExt cx="8928992" cy="432048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107504" y="627534"/>
              <a:ext cx="8928992" cy="43204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403648" y="699542"/>
              <a:ext cx="640871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Трансляция опыта и взаимодействие с </a:t>
              </a:r>
              <a:r>
                <a:rPr lang="ru-RU" sz="1600" b="1">
                  <a:latin typeface="Times New Roman" pitchFamily="18" charset="0"/>
                  <a:cs typeface="Times New Roman" pitchFamily="18" charset="0"/>
                </a:rPr>
                <a:t>сетевыми партнерами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069033AC-87FC-4F91-BB97-64E1B6385CB5}"/>
              </a:ext>
            </a:extLst>
          </p:cNvPr>
          <p:cNvGrpSpPr/>
          <p:nvPr/>
        </p:nvGrpSpPr>
        <p:grpSpPr>
          <a:xfrm>
            <a:off x="92767" y="627530"/>
            <a:ext cx="1958953" cy="868347"/>
            <a:chOff x="92767" y="771389"/>
            <a:chExt cx="1958953" cy="510329"/>
          </a:xfrm>
        </p:grpSpPr>
        <p:sp>
          <p:nvSpPr>
            <p:cNvPr id="6" name="Скругленный прямоугольник 35">
              <a:extLst>
                <a:ext uri="{FF2B5EF4-FFF2-40B4-BE49-F238E27FC236}">
                  <a16:creationId xmlns:a16="http://schemas.microsoft.com/office/drawing/2014/main" id="{F5ECBA59-11A3-47E7-8D9F-4F7B279C20FC}"/>
                </a:ext>
              </a:extLst>
            </p:cNvPr>
            <p:cNvSpPr/>
            <p:nvPr/>
          </p:nvSpPr>
          <p:spPr>
            <a:xfrm>
              <a:off x="107504" y="771389"/>
              <a:ext cx="1944216" cy="42314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E06B51-F42E-4F60-925B-E59B51C80AFA}"/>
                </a:ext>
              </a:extLst>
            </p:cNvPr>
            <p:cNvSpPr txBox="1"/>
            <p:nvPr/>
          </p:nvSpPr>
          <p:spPr>
            <a:xfrm>
              <a:off x="92767" y="793340"/>
              <a:ext cx="1957782" cy="488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Мастер-классы</a:t>
              </a:r>
            </a:p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Семинары</a:t>
              </a:r>
            </a:p>
            <a:p>
              <a:pPr algn="ctr"/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A8883124-EB01-4530-AE05-07386B0BCEDD}"/>
              </a:ext>
            </a:extLst>
          </p:cNvPr>
          <p:cNvGrpSpPr/>
          <p:nvPr/>
        </p:nvGrpSpPr>
        <p:grpSpPr>
          <a:xfrm>
            <a:off x="107504" y="1419534"/>
            <a:ext cx="1944216" cy="616330"/>
            <a:chOff x="107504" y="771393"/>
            <a:chExt cx="1944216" cy="334657"/>
          </a:xfrm>
        </p:grpSpPr>
        <p:sp>
          <p:nvSpPr>
            <p:cNvPr id="11" name="Скругленный прямоугольник 35">
              <a:extLst>
                <a:ext uri="{FF2B5EF4-FFF2-40B4-BE49-F238E27FC236}">
                  <a16:creationId xmlns:a16="http://schemas.microsoft.com/office/drawing/2014/main" id="{727F5CBC-4AB3-4E51-9F4C-9A642AB3F0D9}"/>
                </a:ext>
              </a:extLst>
            </p:cNvPr>
            <p:cNvSpPr/>
            <p:nvPr/>
          </p:nvSpPr>
          <p:spPr>
            <a:xfrm>
              <a:off x="107504" y="771393"/>
              <a:ext cx="1944216" cy="3346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8B29AF7-1B82-4995-9646-36A8C9C40AA5}"/>
                </a:ext>
              </a:extLst>
            </p:cNvPr>
            <p:cNvSpPr txBox="1"/>
            <p:nvPr/>
          </p:nvSpPr>
          <p:spPr>
            <a:xfrm>
              <a:off x="215516" y="823787"/>
              <a:ext cx="1728192" cy="183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Конференции</a:t>
              </a: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2249789-DD71-4C0D-A981-4588E7ED305D}"/>
              </a:ext>
            </a:extLst>
          </p:cNvPr>
          <p:cNvGrpSpPr/>
          <p:nvPr/>
        </p:nvGrpSpPr>
        <p:grpSpPr>
          <a:xfrm>
            <a:off x="107504" y="2121645"/>
            <a:ext cx="1944216" cy="882073"/>
            <a:chOff x="107504" y="771393"/>
            <a:chExt cx="1944216" cy="414763"/>
          </a:xfrm>
        </p:grpSpPr>
        <p:sp>
          <p:nvSpPr>
            <p:cNvPr id="14" name="Скругленный прямоугольник 35">
              <a:extLst>
                <a:ext uri="{FF2B5EF4-FFF2-40B4-BE49-F238E27FC236}">
                  <a16:creationId xmlns:a16="http://schemas.microsoft.com/office/drawing/2014/main" id="{B15FE5DC-7256-41BA-94EB-6333CAC67F46}"/>
                </a:ext>
              </a:extLst>
            </p:cNvPr>
            <p:cNvSpPr/>
            <p:nvPr/>
          </p:nvSpPr>
          <p:spPr>
            <a:xfrm>
              <a:off x="107504" y="771393"/>
              <a:ext cx="1944216" cy="3346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2E9C0D-18F6-4490-994D-B41166CEDA54}"/>
                </a:ext>
              </a:extLst>
            </p:cNvPr>
            <p:cNvSpPr txBox="1"/>
            <p:nvPr/>
          </p:nvSpPr>
          <p:spPr>
            <a:xfrm>
              <a:off x="215516" y="847602"/>
              <a:ext cx="1728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Публикации</a:t>
              </a:r>
            </a:p>
          </p:txBody>
        </p:sp>
      </p:grpSp>
      <p:sp>
        <p:nvSpPr>
          <p:cNvPr id="16" name="Скругленный прямоугольник 34">
            <a:extLst>
              <a:ext uri="{FF2B5EF4-FFF2-40B4-BE49-F238E27FC236}">
                <a16:creationId xmlns:a16="http://schemas.microsoft.com/office/drawing/2014/main" id="{D3CAAE83-8DBD-40AC-93AA-0E50223550BC}"/>
              </a:ext>
            </a:extLst>
          </p:cNvPr>
          <p:cNvSpPr/>
          <p:nvPr/>
        </p:nvSpPr>
        <p:spPr>
          <a:xfrm>
            <a:off x="92768" y="3410972"/>
            <a:ext cx="4382680" cy="1681058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34">
            <a:extLst>
              <a:ext uri="{FF2B5EF4-FFF2-40B4-BE49-F238E27FC236}">
                <a16:creationId xmlns:a16="http://schemas.microsoft.com/office/drawing/2014/main" id="{6B91E47F-247A-441F-82DA-A5FCAC443BD3}"/>
              </a:ext>
            </a:extLst>
          </p:cNvPr>
          <p:cNvSpPr/>
          <p:nvPr/>
        </p:nvSpPr>
        <p:spPr>
          <a:xfrm>
            <a:off x="4565250" y="3410972"/>
            <a:ext cx="4471246" cy="1681058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-Возможность обмена опыта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и апробация программ;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-подготовка специалистов учреждений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перспективой, которую  никогда не рассматривали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34">
            <a:extLst>
              <a:ext uri="{FF2B5EF4-FFF2-40B4-BE49-F238E27FC236}">
                <a16:creationId xmlns:a16="http://schemas.microsoft.com/office/drawing/2014/main" id="{803BDBA8-65C3-48D5-9703-6B2DF82D690D}"/>
              </a:ext>
            </a:extLst>
          </p:cNvPr>
          <p:cNvSpPr/>
          <p:nvPr/>
        </p:nvSpPr>
        <p:spPr>
          <a:xfrm>
            <a:off x="2171192" y="631204"/>
            <a:ext cx="6865304" cy="720000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800" dirty="0"/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Муниципальный-7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Краевой- 4</a:t>
            </a:r>
          </a:p>
        </p:txBody>
      </p:sp>
      <p:sp>
        <p:nvSpPr>
          <p:cNvPr id="19" name="Скругленный прямоугольник 34">
            <a:extLst>
              <a:ext uri="{FF2B5EF4-FFF2-40B4-BE49-F238E27FC236}">
                <a16:creationId xmlns:a16="http://schemas.microsoft.com/office/drawing/2014/main" id="{37A8A2BE-0146-4095-92AA-203DCFC14980}"/>
              </a:ext>
            </a:extLst>
          </p:cNvPr>
          <p:cNvSpPr/>
          <p:nvPr/>
        </p:nvSpPr>
        <p:spPr>
          <a:xfrm>
            <a:off x="2173298" y="1391656"/>
            <a:ext cx="6863198" cy="720000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800" dirty="0"/>
              <a:t>14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 - 2       Всероссийский  - 7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- 2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  -3                  Межрегиональный -3</a:t>
            </a:r>
          </a:p>
        </p:txBody>
      </p:sp>
      <p:sp>
        <p:nvSpPr>
          <p:cNvPr id="20" name="Скругленный прямоугольник 34">
            <a:extLst>
              <a:ext uri="{FF2B5EF4-FFF2-40B4-BE49-F238E27FC236}">
                <a16:creationId xmlns:a16="http://schemas.microsoft.com/office/drawing/2014/main" id="{8A91C334-87FA-4A13-8708-329345780620}"/>
              </a:ext>
            </a:extLst>
          </p:cNvPr>
          <p:cNvSpPr/>
          <p:nvPr/>
        </p:nvSpPr>
        <p:spPr>
          <a:xfrm>
            <a:off x="2171192" y="2155087"/>
            <a:ext cx="6863198" cy="720000"/>
          </a:xfrm>
          <a:prstGeom prst="round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800" dirty="0"/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Муниципальный-7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Краевой- 4</a:t>
            </a:r>
          </a:p>
        </p:txBody>
      </p:sp>
      <p:sp>
        <p:nvSpPr>
          <p:cNvPr id="22" name="Скругленный прямоугольник 2">
            <a:extLst>
              <a:ext uri="{FF2B5EF4-FFF2-40B4-BE49-F238E27FC236}">
                <a16:creationId xmlns:a16="http://schemas.microsoft.com/office/drawing/2014/main" id="{162FC6D7-FE4F-4791-B83A-C9A23A753A2A}"/>
              </a:ext>
            </a:extLst>
          </p:cNvPr>
          <p:cNvSpPr/>
          <p:nvPr/>
        </p:nvSpPr>
        <p:spPr>
          <a:xfrm>
            <a:off x="92768" y="2903438"/>
            <a:ext cx="4382680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4AC0D78-0766-4F70-B0CA-D94F84EEE573}"/>
              </a:ext>
            </a:extLst>
          </p:cNvPr>
          <p:cNvSpPr/>
          <p:nvPr/>
        </p:nvSpPr>
        <p:spPr>
          <a:xfrm>
            <a:off x="506432" y="2943417"/>
            <a:ext cx="3145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Сетевые партнеры</a:t>
            </a:r>
          </a:p>
        </p:txBody>
      </p:sp>
      <p:sp>
        <p:nvSpPr>
          <p:cNvPr id="24" name="Скругленный прямоугольник 2">
            <a:extLst>
              <a:ext uri="{FF2B5EF4-FFF2-40B4-BE49-F238E27FC236}">
                <a16:creationId xmlns:a16="http://schemas.microsoft.com/office/drawing/2014/main" id="{E2335318-5540-462C-BCB2-45A1B8878035}"/>
              </a:ext>
            </a:extLst>
          </p:cNvPr>
          <p:cNvSpPr/>
          <p:nvPr/>
        </p:nvSpPr>
        <p:spPr>
          <a:xfrm>
            <a:off x="4530072" y="2903438"/>
            <a:ext cx="4521160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C0F3D71-492E-4E6D-9838-9C93FA74BB8D}"/>
              </a:ext>
            </a:extLst>
          </p:cNvPr>
          <p:cNvSpPr/>
          <p:nvPr/>
        </p:nvSpPr>
        <p:spPr>
          <a:xfrm>
            <a:off x="4394530" y="2940613"/>
            <a:ext cx="4862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Актуальные преимущества сетевого взаимодействия</a:t>
            </a:r>
          </a:p>
        </p:txBody>
      </p:sp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E0621D90-2E60-4A5B-92D5-D5D822B11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704066"/>
              </p:ext>
            </p:extLst>
          </p:nvPr>
        </p:nvGraphicFramePr>
        <p:xfrm>
          <a:off x="251520" y="3589338"/>
          <a:ext cx="4320480" cy="1317868"/>
        </p:xfrm>
        <a:graphic>
          <a:graphicData uri="http://schemas.openxmlformats.org/drawingml/2006/table">
            <a:tbl>
              <a:tblPr/>
              <a:tblGrid>
                <a:gridCol w="4320480">
                  <a:extLst>
                    <a:ext uri="{9D8B030D-6E8A-4147-A177-3AD203B41FA5}">
                      <a16:colId xmlns:a16="http://schemas.microsoft.com/office/drawing/2014/main" val="2161785302"/>
                    </a:ext>
                  </a:extLst>
                </a:gridCol>
              </a:tblGrid>
              <a:tr h="39266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Чат детских садов г Краснодара- 10 ДОО</a:t>
                      </a:r>
                    </a:p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Сетевые сообщества ФИСО,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STEM-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детей дошкольников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7" marR="9427" marT="9427" marB="94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765108"/>
                  </a:ext>
                </a:extLst>
              </a:tr>
              <a:tr h="644071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Лаборатория "ITГРА"- 79 участников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Лаборатория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"МУЛЬТИГРАД"- 55 участников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Cтажировочная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площадка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Ленинградская-185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7" marR="9427" marT="9427" marB="94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1369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335</Words>
  <Application>Microsoft Office PowerPoint</Application>
  <PresentationFormat>Экран (16:9)</PresentationFormat>
  <Paragraphs>61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ABC</dc:creator>
  <cp:lastModifiedBy>Администратор</cp:lastModifiedBy>
  <cp:revision>173</cp:revision>
  <dcterms:created xsi:type="dcterms:W3CDTF">2021-10-01T13:06:36Z</dcterms:created>
  <dcterms:modified xsi:type="dcterms:W3CDTF">2025-06-03T06:20:32Z</dcterms:modified>
</cp:coreProperties>
</file>